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2" r:id="rId3"/>
    <p:sldId id="257" r:id="rId4"/>
    <p:sldId id="260" r:id="rId5"/>
    <p:sldId id="277" r:id="rId6"/>
    <p:sldId id="266" r:id="rId7"/>
    <p:sldId id="279" r:id="rId8"/>
    <p:sldId id="284" r:id="rId9"/>
    <p:sldId id="282" r:id="rId1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022" autoAdjust="0"/>
    <p:restoredTop sz="89413" autoAdjust="0"/>
  </p:normalViewPr>
  <p:slideViewPr>
    <p:cSldViewPr snapToGrid="0">
      <p:cViewPr varScale="1">
        <p:scale>
          <a:sx n="52" d="100"/>
          <a:sy n="52" d="100"/>
        </p:scale>
        <p:origin x="36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71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15AB7-CA8C-4611-A140-EB68DA64FAE8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A30C5-5EF8-4F83-A7BD-D06D9D681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02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955D3A-C7C7-4BA0-8728-901051DCE64A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B78096E-D9C8-499C-8F65-71333DD2DF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89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8096E-D9C8-499C-8F65-71333DD2DFD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50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8096E-D9C8-499C-8F65-71333DD2DFD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40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8096E-D9C8-499C-8F65-71333DD2DFD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10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8096E-D9C8-499C-8F65-71333DD2DFD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87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8096E-D9C8-499C-8F65-71333DD2DFD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35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8096E-D9C8-499C-8F65-71333DD2DFD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09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8096E-D9C8-499C-8F65-71333DD2DFD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04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8096E-D9C8-499C-8F65-71333DD2DFD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03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8096E-D9C8-499C-8F65-71333DD2DFD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94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cid:image001.jpg@01D16EEF.8A3763E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Jdoherty@ustr.eop.gov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8642" y="1007154"/>
            <a:ext cx="5906636" cy="334111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00B0F0"/>
                </a:solidFill>
              </a:rPr>
              <a:t/>
            </a:r>
            <a:br>
              <a:rPr lang="en-US" sz="6000" b="1" dirty="0" smtClean="0">
                <a:solidFill>
                  <a:srgbClr val="00B0F0"/>
                </a:solidFill>
              </a:rPr>
            </a:br>
            <a:r>
              <a:rPr lang="en-US" sz="6000" b="1" dirty="0" smtClean="0">
                <a:solidFill>
                  <a:srgbClr val="00B0F0"/>
                </a:solidFill>
              </a:rPr>
              <a:t/>
            </a:r>
            <a:br>
              <a:rPr lang="en-US" sz="6000" b="1" dirty="0" smtClean="0">
                <a:solidFill>
                  <a:srgbClr val="00B0F0"/>
                </a:solidFill>
              </a:rPr>
            </a:br>
            <a:r>
              <a:rPr lang="en-US" sz="6000" b="1" dirty="0">
                <a:solidFill>
                  <a:srgbClr val="00B0F0"/>
                </a:solidFill>
              </a:rPr>
              <a:t/>
            </a:r>
            <a:br>
              <a:rPr lang="en-US" sz="6000" b="1" dirty="0">
                <a:solidFill>
                  <a:srgbClr val="00B0F0"/>
                </a:solidFill>
              </a:rPr>
            </a:br>
            <a:r>
              <a:rPr lang="en-US" sz="6000" b="1" dirty="0" smtClean="0">
                <a:solidFill>
                  <a:srgbClr val="00B0F0"/>
                </a:solidFill>
              </a:rPr>
              <a:t>WTO SPS Committee Work</a:t>
            </a:r>
            <a:r>
              <a:rPr lang="en-US" sz="6000" b="1" dirty="0" smtClean="0">
                <a:solidFill>
                  <a:srgbClr val="00B0F0"/>
                </a:solidFill>
              </a:rPr>
              <a:t> on MRLs</a:t>
            </a:r>
            <a:r>
              <a:rPr lang="en-US" sz="6000" b="1" dirty="0">
                <a:solidFill>
                  <a:srgbClr val="00B0F0"/>
                </a:solidFill>
              </a:rPr>
              <a:t/>
            </a:r>
            <a:br>
              <a:rPr lang="en-US" sz="6000" b="1" dirty="0">
                <a:solidFill>
                  <a:srgbClr val="00B0F0"/>
                </a:solidFill>
              </a:rPr>
            </a:br>
            <a:r>
              <a:rPr lang="en-US" sz="6700" b="1" dirty="0"/>
              <a:t/>
            </a:r>
            <a:br>
              <a:rPr lang="en-US" sz="6700" b="1" dirty="0"/>
            </a:br>
            <a:r>
              <a:rPr lang="en-US" sz="2000" b="1" dirty="0" smtClean="0"/>
              <a:t>International Discussion on MRLs </a:t>
            </a:r>
            <a:br>
              <a:rPr lang="en-US" sz="2000" b="1" dirty="0" smtClean="0"/>
            </a:br>
            <a:r>
              <a:rPr lang="en-US" sz="2000" b="1" dirty="0" smtClean="0"/>
              <a:t>Geneva, February 26-27, 2018</a:t>
            </a:r>
            <a:endParaRPr lang="en-US" sz="67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62211" y="8621221"/>
            <a:ext cx="10058400" cy="1143000"/>
          </a:xfrm>
        </p:spPr>
        <p:txBody>
          <a:bodyPr>
            <a:normAutofit fontScale="47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662160" y="4165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Large Seal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092" y="4535251"/>
            <a:ext cx="131445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09744" y="4535251"/>
            <a:ext cx="4582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Julia Doherty</a:t>
            </a:r>
          </a:p>
          <a:p>
            <a:r>
              <a:rPr lang="en-US" dirty="0" smtClean="0"/>
              <a:t>Deputy Assistant USTR for Agricultural Affairs</a:t>
            </a:r>
          </a:p>
          <a:p>
            <a:r>
              <a:rPr lang="en-US" dirty="0" smtClean="0"/>
              <a:t>Office of the U.S. Trade Representative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278" y="1514073"/>
            <a:ext cx="3897101" cy="251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88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118" y="308830"/>
            <a:ext cx="10058400" cy="145075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“WTO Paper on MRLs:  How does it address missing MRLs”</a:t>
            </a:r>
            <a:endParaRPr lang="en-US" sz="40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950" y="1928284"/>
            <a:ext cx="10058400" cy="402336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i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716279" y="2133601"/>
            <a:ext cx="434567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Context of MRL Work in WTO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Kenya/Uganda/US Joint Recommendations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Leveraging the Joint Ministerial Statement at MC11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Next </a:t>
            </a:r>
            <a:r>
              <a:rPr lang="en-US" sz="2000" dirty="0" smtClean="0"/>
              <a:t>steps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029" y="2044065"/>
            <a:ext cx="6120391" cy="407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28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Context in WTO SPS Committee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795" y="1855462"/>
            <a:ext cx="10058400" cy="402336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49830" y="1988457"/>
            <a:ext cx="9463314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70C0"/>
                </a:solidFill>
              </a:rPr>
              <a:t>EU Hazard-Based Pesticide Policies 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</a:rPr>
              <a:t> Broad </a:t>
            </a:r>
            <a:r>
              <a:rPr lang="en-US" sz="2400" dirty="0" smtClean="0">
                <a:solidFill>
                  <a:srgbClr val="0070C0"/>
                </a:solidFill>
              </a:rPr>
              <a:t>impact across </a:t>
            </a:r>
            <a:r>
              <a:rPr lang="en-US" sz="2400" dirty="0" smtClean="0">
                <a:solidFill>
                  <a:srgbClr val="0070C0"/>
                </a:solidFill>
              </a:rPr>
              <a:t>Members of potential withdraw of MRLs </a:t>
            </a:r>
            <a:endParaRPr lang="en-US" sz="2400" dirty="0" smtClean="0">
              <a:solidFill>
                <a:srgbClr val="0070C0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70C0"/>
                </a:solidFill>
              </a:rPr>
              <a:t>India Paper on “Levels of Detection”</a:t>
            </a:r>
          </a:p>
          <a:p>
            <a:pPr marL="914400" lvl="1" indent="-4572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</a:rPr>
              <a:t>Members indicate current impact of missing MRLs significant</a:t>
            </a:r>
            <a:endParaRPr lang="en-US" sz="2000" dirty="0" smtClean="0">
              <a:solidFill>
                <a:srgbClr val="0070C0"/>
              </a:solidFill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70C0"/>
                </a:solidFill>
              </a:rPr>
              <a:t>SPS Workshop on MRLs</a:t>
            </a:r>
          </a:p>
          <a:p>
            <a:pPr marL="914400" lvl="1" indent="-4572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</a:rPr>
              <a:t>Experts report on work underway &amp; challenges to address</a:t>
            </a:r>
            <a:endParaRPr lang="en-US" sz="2000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181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4" y="0"/>
            <a:ext cx="6953250" cy="1724027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Goals of Joint MC11 Statement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233" y="2436158"/>
            <a:ext cx="10877550" cy="3267075"/>
          </a:xfrm>
        </p:spPr>
        <p:txBody>
          <a:bodyPr>
            <a:normAutofit fontScale="92500" lnSpcReduction="20000"/>
          </a:bodyPr>
          <a:lstStyle/>
          <a:p>
            <a:pPr lvl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smtClean="0">
                <a:solidFill>
                  <a:srgbClr val="0070C0"/>
                </a:solidFill>
              </a:rPr>
              <a:t>Consolidate anti-hazard coalition with forward positive work program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en-US" sz="3000" dirty="0" smtClean="0">
                <a:solidFill>
                  <a:srgbClr val="0070C0"/>
                </a:solidFill>
              </a:rPr>
              <a:t> Put forward recommendations to spur momentum on expert work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smtClean="0">
                <a:solidFill>
                  <a:srgbClr val="0070C0"/>
                </a:solidFill>
              </a:rPr>
              <a:t>Reframe narrative to larger context of shared goals </a:t>
            </a:r>
            <a:r>
              <a:rPr lang="en-US" sz="3000" dirty="0" smtClean="0">
                <a:solidFill>
                  <a:srgbClr val="0070C0"/>
                </a:solidFill>
              </a:rPr>
              <a:t>on </a:t>
            </a:r>
            <a:r>
              <a:rPr lang="en-US" sz="3000" dirty="0" smtClean="0">
                <a:solidFill>
                  <a:srgbClr val="0070C0"/>
                </a:solidFill>
              </a:rPr>
              <a:t>trade</a:t>
            </a:r>
            <a:r>
              <a:rPr lang="en-US" sz="3000" dirty="0" smtClean="0">
                <a:solidFill>
                  <a:srgbClr val="0070C0"/>
                </a:solidFill>
              </a:rPr>
              <a:t> and</a:t>
            </a:r>
            <a:r>
              <a:rPr lang="en-US" sz="3000" dirty="0" smtClean="0">
                <a:solidFill>
                  <a:srgbClr val="0070C0"/>
                </a:solidFill>
              </a:rPr>
              <a:t> </a:t>
            </a:r>
            <a:r>
              <a:rPr lang="en-US" sz="3000" dirty="0">
                <a:solidFill>
                  <a:srgbClr val="0070C0"/>
                </a:solidFill>
              </a:rPr>
              <a:t>development </a:t>
            </a:r>
            <a:r>
              <a:rPr lang="en-US" sz="3000" dirty="0" smtClean="0">
                <a:solidFill>
                  <a:srgbClr val="0070C0"/>
                </a:solidFill>
              </a:rPr>
              <a:t>(e.g., enabling access, IPM, rural incomes, etc.) </a:t>
            </a:r>
            <a:endParaRPr lang="en-US" sz="3000" dirty="0">
              <a:solidFill>
                <a:srgbClr val="0070C0"/>
              </a:solidFill>
            </a:endParaRPr>
          </a:p>
          <a:p>
            <a:pPr lvl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en-US" sz="3000" dirty="0" smtClean="0">
                <a:solidFill>
                  <a:srgbClr val="0070C0"/>
                </a:solidFill>
              </a:rPr>
              <a:t> Obtain high-level endorsement to leverage effective change</a:t>
            </a:r>
            <a:endParaRPr lang="en-US" sz="3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958" y="223865"/>
            <a:ext cx="3322608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52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736" y="244679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      Delivering on J</a:t>
            </a:r>
            <a:r>
              <a:rPr lang="en-US" b="1" dirty="0" smtClean="0">
                <a:solidFill>
                  <a:srgbClr val="0070C0"/>
                </a:solidFill>
              </a:rPr>
              <a:t>oint MRL Recommendations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7695" y="1940984"/>
            <a:ext cx="8842786" cy="3920365"/>
          </a:xfrm>
        </p:spPr>
        <p:txBody>
          <a:bodyPr>
            <a:normAutofit/>
          </a:bodyPr>
          <a:lstStyle/>
          <a:p>
            <a:pPr marL="292608" lvl="1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        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635508" lvl="1" indent="-342900"/>
            <a:r>
              <a:rPr lang="en-US" b="1" dirty="0" smtClean="0">
                <a:solidFill>
                  <a:srgbClr val="FF0000"/>
                </a:solidFill>
              </a:rPr>
              <a:t>Enable </a:t>
            </a:r>
            <a:r>
              <a:rPr lang="en-US" b="1" dirty="0">
                <a:solidFill>
                  <a:srgbClr val="FF0000"/>
                </a:solidFill>
              </a:rPr>
              <a:t>JMPR to Better Respond to Increased Demand and Monitor Progress on New Codex </a:t>
            </a:r>
            <a:r>
              <a:rPr lang="en-US" b="1" dirty="0" smtClean="0">
                <a:solidFill>
                  <a:srgbClr val="FF0000"/>
                </a:solidFill>
              </a:rPr>
              <a:t>MRLs</a:t>
            </a:r>
          </a:p>
          <a:p>
            <a:pPr marL="292608" lvl="1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635508" lvl="1" indent="-342900"/>
            <a:r>
              <a:rPr lang="en-US" b="1" dirty="0" smtClean="0">
                <a:solidFill>
                  <a:srgbClr val="FF0000"/>
                </a:solidFill>
              </a:rPr>
              <a:t>Strengthen </a:t>
            </a:r>
            <a:r>
              <a:rPr lang="en-US" b="1" dirty="0">
                <a:solidFill>
                  <a:srgbClr val="FF0000"/>
                </a:solidFill>
              </a:rPr>
              <a:t>Notification Practices for Greater Transparency and Predictability on </a:t>
            </a:r>
            <a:r>
              <a:rPr lang="en-US" b="1" dirty="0" smtClean="0">
                <a:solidFill>
                  <a:srgbClr val="FF0000"/>
                </a:solidFill>
              </a:rPr>
              <a:t>MRLs</a:t>
            </a:r>
          </a:p>
          <a:p>
            <a:pPr marL="292608" lvl="1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635508" lvl="1" indent="-342900"/>
            <a:r>
              <a:rPr lang="en-US" b="1" dirty="0" smtClean="0">
                <a:solidFill>
                  <a:srgbClr val="FF0000"/>
                </a:solidFill>
              </a:rPr>
              <a:t>Expand </a:t>
            </a:r>
            <a:r>
              <a:rPr lang="en-US" b="1" dirty="0" smtClean="0">
                <a:solidFill>
                  <a:srgbClr val="FF0000"/>
                </a:solidFill>
              </a:rPr>
              <a:t>Reporting </a:t>
            </a:r>
            <a:r>
              <a:rPr lang="en-US" b="1" dirty="0">
                <a:solidFill>
                  <a:srgbClr val="FF0000"/>
                </a:solidFill>
              </a:rPr>
              <a:t>to the Committee on International and Regional Activities on </a:t>
            </a:r>
            <a:r>
              <a:rPr lang="en-US" b="1" dirty="0" smtClean="0">
                <a:solidFill>
                  <a:srgbClr val="FF0000"/>
                </a:solidFill>
              </a:rPr>
              <a:t>MRLs</a:t>
            </a:r>
          </a:p>
          <a:p>
            <a:pPr marL="635508" lvl="1" indent="-342900"/>
            <a:endParaRPr lang="en-US" b="1" dirty="0">
              <a:solidFill>
                <a:srgbClr val="FF0000"/>
              </a:solidFill>
            </a:endParaRPr>
          </a:p>
          <a:p>
            <a:pPr marL="635508" lvl="1" indent="-342900"/>
            <a:r>
              <a:rPr lang="en-US" b="1" dirty="0" smtClean="0">
                <a:solidFill>
                  <a:srgbClr val="FF0000"/>
                </a:solidFill>
              </a:rPr>
              <a:t>Collaborate </a:t>
            </a:r>
            <a:r>
              <a:rPr lang="en-US" b="1" dirty="0">
                <a:solidFill>
                  <a:srgbClr val="FF0000"/>
                </a:solidFill>
              </a:rPr>
              <a:t>on Solutions for MRLs for Minor Use and Specialty </a:t>
            </a:r>
            <a:r>
              <a:rPr lang="en-US" b="1" dirty="0" smtClean="0">
                <a:solidFill>
                  <a:srgbClr val="FF0000"/>
                </a:solidFill>
              </a:rPr>
              <a:t>Crops</a:t>
            </a:r>
          </a:p>
          <a:p>
            <a:pPr marL="635508" lvl="1" indent="-342900"/>
            <a:endParaRPr lang="en-US" b="1" dirty="0">
              <a:solidFill>
                <a:srgbClr val="FF0000"/>
              </a:solidFill>
            </a:endParaRPr>
          </a:p>
          <a:p>
            <a:pPr marL="635508" lvl="1" indent="-342900"/>
            <a:r>
              <a:rPr lang="en-US" b="1" dirty="0" smtClean="0">
                <a:solidFill>
                  <a:srgbClr val="FF0000"/>
                </a:solidFill>
              </a:rPr>
              <a:t>Strengthen Role </a:t>
            </a:r>
            <a:r>
              <a:rPr lang="en-US" b="1" dirty="0">
                <a:solidFill>
                  <a:srgbClr val="FF0000"/>
                </a:solidFill>
              </a:rPr>
              <a:t>of the Committee in Increasing Coordination and Harmonization</a:t>
            </a:r>
          </a:p>
          <a:p>
            <a:pPr marL="635508" lvl="1" indent="-342900"/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48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Role of WTO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416" y="690445"/>
            <a:ext cx="2745264" cy="4633625"/>
          </a:xfrm>
        </p:spPr>
      </p:pic>
      <p:sp>
        <p:nvSpPr>
          <p:cNvPr id="6" name="TextBox 5"/>
          <p:cNvSpPr txBox="1"/>
          <p:nvPr/>
        </p:nvSpPr>
        <p:spPr>
          <a:xfrm>
            <a:off x="1097280" y="2033516"/>
            <a:ext cx="67737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WTO Agreements provide relevant rules, particularly risk and science based regulatory approaches frameworks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WTO bodies, including Ministerial Conference, provide platforms for discussion, awareness raising and coalition building</a:t>
            </a:r>
          </a:p>
          <a:p>
            <a:endParaRPr lang="en-US" sz="24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i="1" dirty="0" smtClean="0"/>
              <a:t>Delivering on joint MRL recommendations </a:t>
            </a:r>
            <a:r>
              <a:rPr lang="en-US" sz="2400" i="1" dirty="0"/>
              <a:t>requires </a:t>
            </a:r>
            <a:r>
              <a:rPr lang="en-US" sz="2400" i="1" dirty="0" smtClean="0"/>
              <a:t> </a:t>
            </a:r>
            <a:r>
              <a:rPr lang="en-US" sz="2400" i="1" dirty="0"/>
              <a:t>international/regional </a:t>
            </a:r>
            <a:r>
              <a:rPr lang="en-US" sz="2400" i="1" dirty="0" smtClean="0"/>
              <a:t>advocacy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4165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461" y="103724"/>
            <a:ext cx="10058400" cy="145075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Next Steps in WTO on MRLs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2635" y="2132007"/>
            <a:ext cx="9520518" cy="3605405"/>
          </a:xfrm>
        </p:spPr>
        <p:txBody>
          <a:bodyPr>
            <a:normAutofit fontScale="62500" lnSpcReduction="20000"/>
          </a:bodyPr>
          <a:lstStyle/>
          <a:p>
            <a:pPr marL="635508" lvl="1" indent="-342900"/>
            <a:endParaRPr lang="en-US" sz="2000" dirty="0" smtClean="0">
              <a:solidFill>
                <a:srgbClr val="FF0000"/>
              </a:solidFill>
            </a:endParaRPr>
          </a:p>
          <a:p>
            <a:pPr marL="635508" lvl="1" indent="-342900"/>
            <a:r>
              <a:rPr lang="en-US" sz="3800" dirty="0" smtClean="0">
                <a:solidFill>
                  <a:srgbClr val="FF0000"/>
                </a:solidFill>
              </a:rPr>
              <a:t>Kenya, Uganda &amp; US submit recommendations to Committee under Fifth Review of Operation &amp; Implementation of SPS Agreement</a:t>
            </a:r>
          </a:p>
          <a:p>
            <a:pPr marL="635508" lvl="1" indent="-342900"/>
            <a:endParaRPr lang="en-US" sz="3800" dirty="0" smtClean="0">
              <a:solidFill>
                <a:srgbClr val="FF0000"/>
              </a:solidFill>
            </a:endParaRPr>
          </a:p>
          <a:p>
            <a:pPr marL="635508" lvl="1" indent="-342900"/>
            <a:r>
              <a:rPr lang="en-US" sz="3800" dirty="0" smtClean="0">
                <a:solidFill>
                  <a:srgbClr val="FF0000"/>
                </a:solidFill>
              </a:rPr>
              <a:t>Use Committee for reporting/monitoring implementation of recommendations</a:t>
            </a:r>
          </a:p>
          <a:p>
            <a:pPr marL="292608" lvl="1" indent="0">
              <a:buNone/>
            </a:pPr>
            <a:endParaRPr lang="en-US" sz="3800" b="1" dirty="0" smtClean="0">
              <a:solidFill>
                <a:srgbClr val="FF0000"/>
              </a:solidFill>
            </a:endParaRPr>
          </a:p>
          <a:p>
            <a:pPr marL="635508" lvl="1" indent="-342900"/>
            <a:r>
              <a:rPr lang="en-US" sz="3800" dirty="0" smtClean="0">
                <a:solidFill>
                  <a:srgbClr val="FF0000"/>
                </a:solidFill>
              </a:rPr>
              <a:t>Continue to monitor Member notifications on MRLs </a:t>
            </a:r>
          </a:p>
          <a:p>
            <a:pPr marL="292608" lvl="1" indent="0">
              <a:buNone/>
            </a:pPr>
            <a:endParaRPr lang="en-US" sz="3800" dirty="0" smtClean="0">
              <a:solidFill>
                <a:srgbClr val="FF0000"/>
              </a:solidFill>
            </a:endParaRPr>
          </a:p>
          <a:p>
            <a:pPr marL="635508" lvl="1" indent="-342900"/>
            <a:r>
              <a:rPr lang="en-US" sz="3800" dirty="0">
                <a:solidFill>
                  <a:srgbClr val="FF0000"/>
                </a:solidFill>
              </a:rPr>
              <a:t>A</a:t>
            </a:r>
            <a:r>
              <a:rPr lang="en-US" sz="3800" dirty="0" smtClean="0">
                <a:solidFill>
                  <a:srgbClr val="FF0000"/>
                </a:solidFill>
              </a:rPr>
              <a:t>dvocate </a:t>
            </a:r>
            <a:r>
              <a:rPr lang="en-US" sz="3800" dirty="0">
                <a:solidFill>
                  <a:srgbClr val="FF0000"/>
                </a:solidFill>
              </a:rPr>
              <a:t>for </a:t>
            </a:r>
            <a:r>
              <a:rPr lang="en-US" sz="3800" dirty="0" smtClean="0">
                <a:solidFill>
                  <a:srgbClr val="FF0000"/>
                </a:solidFill>
              </a:rPr>
              <a:t>adherence to international standards/risk assessment/scientific principles in </a:t>
            </a:r>
            <a:r>
              <a:rPr lang="en-US" sz="3800" dirty="0">
                <a:solidFill>
                  <a:srgbClr val="FF0000"/>
                </a:solidFill>
              </a:rPr>
              <a:t>setting MRLs</a:t>
            </a:r>
          </a:p>
          <a:p>
            <a:pPr marL="635508" lvl="1" indent="-342900"/>
            <a:endParaRPr lang="en-US" sz="3800" dirty="0">
              <a:solidFill>
                <a:srgbClr val="FF0000"/>
              </a:solidFill>
            </a:endParaRPr>
          </a:p>
          <a:p>
            <a:pPr marL="635508" lvl="1" indent="-342900"/>
            <a:endParaRPr lang="en-US" sz="2000" dirty="0">
              <a:solidFill>
                <a:srgbClr val="FF0000"/>
              </a:solidFill>
            </a:endParaRPr>
          </a:p>
          <a:p>
            <a:pPr marL="635508" lvl="1" indent="-342900"/>
            <a:endParaRPr lang="en-US" sz="2000" b="1" dirty="0" smtClean="0">
              <a:solidFill>
                <a:srgbClr val="FF0000"/>
              </a:solidFill>
            </a:endParaRPr>
          </a:p>
          <a:p>
            <a:pPr marL="635508" lvl="1" indent="-342900"/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232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Enabling Farmer Access to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Safe Tools &amp; Technologies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964" y="1819564"/>
            <a:ext cx="6326909" cy="4008581"/>
          </a:xfrm>
        </p:spPr>
        <p:txBody>
          <a:bodyPr>
            <a:normAutofit/>
          </a:bodyPr>
          <a:lstStyle/>
          <a:p>
            <a:pPr lvl="2">
              <a:buFont typeface="Wingdings" panose="05000000000000000000" pitchFamily="2" charset="2"/>
              <a:buChar char="q"/>
            </a:pPr>
            <a:endParaRPr lang="en-US" sz="2000" dirty="0"/>
          </a:p>
          <a:p>
            <a:pPr marL="384048" lvl="2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396" y="2429164"/>
            <a:ext cx="4871604" cy="24358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6422" y="2061881"/>
            <a:ext cx="52533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Joint MC11 Statement set MRL work in larger context: Negative impact on </a:t>
            </a:r>
            <a:r>
              <a:rPr lang="en-US" b="1" dirty="0"/>
              <a:t>rural incomes </a:t>
            </a:r>
            <a:r>
              <a:rPr lang="en-US" b="1" dirty="0" smtClean="0"/>
              <a:t>and food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Called out the need to address unwarranted regulatory barriers to access to tools &amp; technologies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i="1" dirty="0" smtClean="0"/>
              <a:t>Need positive initiative for collaboration on streamlining regulatory approaches to pre-market approval and inspection systems. </a:t>
            </a: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80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1533" y="2334409"/>
            <a:ext cx="495927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70C0"/>
                </a:solidFill>
              </a:rPr>
              <a:t>Thank You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Julia Doherty</a:t>
            </a:r>
          </a:p>
          <a:p>
            <a:pPr algn="ctr"/>
            <a:r>
              <a:rPr lang="en-US" sz="2800" dirty="0" smtClean="0">
                <a:hlinkClick r:id="rId3"/>
              </a:rPr>
              <a:t>Jdoherty@ustr.eop.gov</a:t>
            </a:r>
            <a:endParaRPr lang="en-US" sz="2800" dirty="0" smtClean="0"/>
          </a:p>
          <a:p>
            <a:pPr algn="ctr"/>
            <a:r>
              <a:rPr lang="en-US" sz="2800" dirty="0" smtClean="0"/>
              <a:t>202-395-9559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3779961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19043</TotalTime>
  <Words>373</Words>
  <Application>Microsoft Office PowerPoint</Application>
  <PresentationFormat>Widescreen</PresentationFormat>
  <Paragraphs>82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Retrospect</vt:lpstr>
      <vt:lpstr>   WTO SPS Committee Work on MRLs  International Discussion on MRLs  Geneva, February 26-27, 2018</vt:lpstr>
      <vt:lpstr>“WTO Paper on MRLs:  How does it address missing MRLs”</vt:lpstr>
      <vt:lpstr>Context in WTO SPS Committee</vt:lpstr>
      <vt:lpstr>Goals of Joint MC11 Statement</vt:lpstr>
      <vt:lpstr>           Delivering on Joint MRL Recommendations</vt:lpstr>
      <vt:lpstr>Role of WTO</vt:lpstr>
      <vt:lpstr>Next Steps in WTO on MRLs</vt:lpstr>
      <vt:lpstr>Enabling Farmer Access to  Safe Tools &amp; Technologies</vt:lpstr>
      <vt:lpstr>PowerPoint Presentation</vt:lpstr>
    </vt:vector>
  </TitlesOfParts>
  <Company>EOP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Doherty, Julia</dc:creator>
  <cp:lastModifiedBy>Doherty, Julia M. EOP/USTR</cp:lastModifiedBy>
  <cp:revision>198</cp:revision>
  <cp:lastPrinted>2017-10-17T21:29:06Z</cp:lastPrinted>
  <dcterms:created xsi:type="dcterms:W3CDTF">2017-05-04T01:42:19Z</dcterms:created>
  <dcterms:modified xsi:type="dcterms:W3CDTF">2018-02-26T01:23:03Z</dcterms:modified>
</cp:coreProperties>
</file>