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6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9" r:id="rId12"/>
    <p:sldId id="292" r:id="rId13"/>
    <p:sldId id="287" r:id="rId14"/>
    <p:sldId id="288" r:id="rId15"/>
    <p:sldId id="291" r:id="rId16"/>
  </p:sldIdLst>
  <p:sldSz cx="9144000" cy="6400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EACC"/>
    <a:srgbClr val="CC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85765" autoAdjust="0"/>
  </p:normalViewPr>
  <p:slideViewPr>
    <p:cSldViewPr>
      <p:cViewPr>
        <p:scale>
          <a:sx n="50" d="100"/>
          <a:sy n="50" d="100"/>
        </p:scale>
        <p:origin x="-1710" y="-264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8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Intra-reg trade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Kenya (2013)</c:v>
                </c:pt>
                <c:pt idx="1">
                  <c:v>Tanzania (2016)</c:v>
                </c:pt>
                <c:pt idx="2">
                  <c:v>Zambia (2015)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94205.584000000003</c:v>
                </c:pt>
                <c:pt idx="1">
                  <c:v>66711.796000000002</c:v>
                </c:pt>
                <c:pt idx="2">
                  <c:v>723499.05599999998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Extra-reg trade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Kenya (2013)</c:v>
                </c:pt>
                <c:pt idx="1">
                  <c:v>Tanzania (2016)</c:v>
                </c:pt>
                <c:pt idx="2">
                  <c:v>Zambia (2015)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522.55899999999997</c:v>
                </c:pt>
                <c:pt idx="1">
                  <c:v>480.76499999999999</c:v>
                </c:pt>
                <c:pt idx="2">
                  <c:v>302.13900000000001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7759872"/>
        <c:axId val="127761408"/>
      </c:barChart>
      <c:catAx>
        <c:axId val="127759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7761408"/>
        <c:crosses val="autoZero"/>
        <c:auto val="1"/>
        <c:lblAlgn val="ctr"/>
        <c:lblOffset val="100"/>
        <c:noMultiLvlLbl val="0"/>
      </c:catAx>
      <c:valAx>
        <c:axId val="12776140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Metric Tonnes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75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00648877223677"/>
          <c:y val="0.42315237235228637"/>
          <c:w val="0.17935163737872867"/>
          <c:h val="0.21460809325376148"/>
        </c:manualLayout>
      </c:layout>
      <c:overlay val="0"/>
    </c:legend>
    <c:plotVisOnly val="1"/>
    <c:dispBlanksAs val="gap"/>
    <c:showDLblsOverMax val="0"/>
  </c:chart>
  <c:spPr>
    <a:ln w="28575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Trade volume (MT)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Asia</c:v>
                </c:pt>
                <c:pt idx="1">
                  <c:v>Africa</c:v>
                </c:pt>
                <c:pt idx="2">
                  <c:v>Americas</c:v>
                </c:pt>
                <c:pt idx="3">
                  <c:v>Europe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796245.429</c:v>
                </c:pt>
                <c:pt idx="1">
                  <c:v>147350.84599999999</c:v>
                </c:pt>
                <c:pt idx="2">
                  <c:v>3535.1959999999999</c:v>
                </c:pt>
                <c:pt idx="3">
                  <c:v>208.35599999999999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8575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51011160941348"/>
          <c:y val="4.4971576172446896E-2"/>
          <c:w val="0.65947018366518562"/>
          <c:h val="0.84278808223662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Intra-reg trade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Tanzania (2016)</c:v>
                </c:pt>
                <c:pt idx="1">
                  <c:v>Ethiopia (2016)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20</c:v>
                </c:pt>
                <c:pt idx="1">
                  <c:v>3303.3789999999999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Extra-reg trade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Tanzania (2016)</c:v>
                </c:pt>
                <c:pt idx="1">
                  <c:v>Ethiopia (2016)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27767.731</c:v>
                </c:pt>
                <c:pt idx="1">
                  <c:v>59677.487000000001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3006080"/>
        <c:axId val="73511680"/>
      </c:barChart>
      <c:catAx>
        <c:axId val="73006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73511680"/>
        <c:crosses val="autoZero"/>
        <c:auto val="1"/>
        <c:lblAlgn val="ctr"/>
        <c:lblOffset val="100"/>
        <c:noMultiLvlLbl val="0"/>
      </c:catAx>
      <c:valAx>
        <c:axId val="7351168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Metric tonnes</a:t>
                </a:r>
                <a:endParaRPr lang="en-GB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7300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83842362196791"/>
          <c:y val="0.34879068607451719"/>
          <c:w val="0.15899584389613275"/>
          <c:h val="0.42900023345059018"/>
        </c:manualLayout>
      </c:layout>
      <c:overlay val="0"/>
    </c:legend>
    <c:plotVisOnly val="1"/>
    <c:dispBlanksAs val="gap"/>
    <c:showDLblsOverMax val="0"/>
  </c:chart>
  <c:spPr>
    <a:ln w="28575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Vol of trade (MT)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Americas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13590.163</c:v>
                </c:pt>
                <c:pt idx="1">
                  <c:v>90921.701000000001</c:v>
                </c:pt>
                <c:pt idx="2">
                  <c:v>1019.647</c:v>
                </c:pt>
                <c:pt idx="3">
                  <c:v>26.678999999999998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rgbClr val="00B05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347E64BD-74EC-4982-8DCE-1E833F8130D6}" type="datetime1">
              <a:rPr lang="en-US"/>
              <a:pPr>
                <a:defRPr/>
              </a:pPr>
              <a:t>2/26/2018</a:t>
            </a:fld>
            <a:endParaRPr/>
          </a:p>
        </p:txBody>
      </p:sp>
      <p:sp>
        <p:nvSpPr>
          <p:cNvPr id="1331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81075" y="685800"/>
            <a:ext cx="489585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73A5DCF3-5831-4BC9-BCBE-8D63850C940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  <a:ea typeface="ＭＳ Ｐゴシック" pitchFamily="34" charset="-128"/>
      </a:defRPr>
    </a:lvl1pPr>
    <a:lvl2pPr marL="457200" lvl="1" algn="l" defTabSz="457200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  <a:ea typeface="ＭＳ Ｐゴシック" pitchFamily="34" charset="-128"/>
      </a:defRPr>
    </a:lvl2pPr>
    <a:lvl3pPr marL="914400" lvl="2" algn="l" defTabSz="457200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  <a:ea typeface="ＭＳ Ｐゴシック" pitchFamily="34" charset="-128"/>
      </a:defRPr>
    </a:lvl3pPr>
    <a:lvl4pPr marL="1371600" lvl="3" algn="l" defTabSz="457200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  <a:ea typeface="ＭＳ Ｐゴシック" pitchFamily="34" charset="-128"/>
      </a:defRPr>
    </a:lvl4pPr>
    <a:lvl5pPr marL="1828800" lvl="4" algn="l" defTabSz="457200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  <a:ea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Negligible</a:t>
            </a:r>
            <a:r>
              <a:rPr lang="en-GB" baseline="0" dirty="0" smtClean="0"/>
              <a:t> trade in Maize with </a:t>
            </a:r>
            <a:r>
              <a:rPr lang="en-GB" baseline="0" dirty="0" err="1" smtClean="0"/>
              <a:t>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0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Rice trade is dominated by Asia;</a:t>
            </a:r>
            <a:r>
              <a:rPr lang="en-GB" baseline="0" dirty="0" smtClean="0"/>
              <a:t> approx. $500 million worth of rice imports from Asia into East Africa annually.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wheat, over 80% of wheat is imported mostly from Eastern Europe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7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Extra-regional trade (particularly</a:t>
            </a:r>
            <a:r>
              <a:rPr lang="en-GB" baseline="0" dirty="0" smtClean="0"/>
              <a:t> exports) dominate pulses trade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4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 CAP provides EUR 58 billion worth of subsidies to farmers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7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 Standards:</a:t>
            </a:r>
          </a:p>
          <a:p>
            <a:r>
              <a:rPr lang="en-US" dirty="0" smtClean="0"/>
              <a:t>Applicable in 6 EAC partner states;</a:t>
            </a:r>
            <a:r>
              <a:rPr lang="en-US" baseline="0" dirty="0" smtClean="0"/>
              <a:t> </a:t>
            </a:r>
            <a:r>
              <a:rPr lang="en-US" dirty="0" smtClean="0"/>
              <a:t>Cover 22 commodities/products; 2 standards for sampling and test methods; Developed in consideration of CODEX and ISO standards; The standards make reference to CODEX standards on matters relating to MLs/MRLs</a:t>
            </a:r>
          </a:p>
          <a:p>
            <a:endParaRPr lang="en-GB" dirty="0" smtClean="0"/>
          </a:p>
          <a:p>
            <a:r>
              <a:rPr lang="en-GB" dirty="0" smtClean="0"/>
              <a:t>Reference</a:t>
            </a:r>
            <a:r>
              <a:rPr lang="en-GB" baseline="0" dirty="0" smtClean="0"/>
              <a:t> to CODEX 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Calibri"/>
                <a:ea typeface="ＭＳ Ｐゴシック" pitchFamily="34" charset="-128"/>
              </a:rPr>
              <a:t>General Standard for Contaminants and Toxins in Food and Feed (CXS 193-1995)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4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6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sz="2500" dirty="0" smtClean="0"/>
              <a:t>E.g. in 2014, 11 firms in Kenya had their licences to export to EU suspended. This affected 5,000 farmers under them</a:t>
            </a:r>
          </a:p>
          <a:p>
            <a:pPr lvl="2"/>
            <a:r>
              <a:rPr lang="en-GB" sz="2500" dirty="0" smtClean="0"/>
              <a:t>A small proportion of farmers have access to EU market. </a:t>
            </a:r>
            <a:r>
              <a:rPr lang="en-GB" dirty="0" smtClean="0"/>
              <a:t>Only 10% of horticulture</a:t>
            </a:r>
            <a:r>
              <a:rPr lang="en-GB" baseline="0" dirty="0" smtClean="0"/>
              <a:t> farmers have access to EU market</a:t>
            </a:r>
          </a:p>
          <a:p>
            <a:endParaRPr lang="en-GB" baseline="0" dirty="0" smtClean="0"/>
          </a:p>
          <a:p>
            <a:r>
              <a:rPr lang="en-GB" dirty="0" smtClean="0"/>
              <a:t>https://www.standardmedia.co.ke/business/article/2000131207/fresh-produce-farmers-firms-banned-from-eu</a:t>
            </a:r>
          </a:p>
          <a:p>
            <a:r>
              <a:rPr lang="en-GB" dirty="0" smtClean="0"/>
              <a:t>https://www.nation.co.ke/lifestyle/smartcompany/Boost-for-horticulture-exports-as-State-lab/1226-3049154-e9cn1j/index.html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9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Pulses exports</a:t>
            </a:r>
            <a:r>
              <a:rPr lang="en-GB" baseline="0" dirty="0" smtClean="0"/>
              <a:t> from EA mostly destined for </a:t>
            </a:r>
            <a:r>
              <a:rPr lang="en-GB" dirty="0" smtClean="0"/>
              <a:t>India. Increases vulnerability to shocks in India (e.g. pigeon pea import ban 2017 to date)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5DCF3-5831-4BC9-BCBE-8D63850C940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7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edia/image15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r:link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988399"/>
            <a:ext cx="7772400" cy="1372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627123"/>
            <a:ext cx="6400800" cy="16357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572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MS PGothic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10"/>
          </p:nvPr>
        </p:nvSpPr>
        <p:spPr>
          <a:xfrm>
            <a:off x="457200" y="5932488"/>
            <a:ext cx="2133600" cy="341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74A8777-D99D-40B8-AD83-C752007AA7DB}" type="datetime1">
              <a:rPr lang="en-GB"/>
              <a:pPr>
                <a:defRPr/>
              </a:pPr>
              <a:t>26/02/2018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5932488"/>
            <a:ext cx="2895600" cy="341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5932488"/>
            <a:ext cx="2133600" cy="341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A07820B-B8D9-4534-9C44-CF1037929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944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55583"/>
            <a:ext cx="8229600" cy="106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4846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59296"/>
            <a:ext cx="8229600" cy="1063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93516"/>
            <a:ext cx="8229600" cy="4228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4572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1pPr>
            <a:lvl2pPr marL="742950" marR="0" lvl="1" indent="-285750" algn="l" defTabSz="4572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2pPr>
            <a:lvl3pPr marL="1143000" marR="0" lvl="2" indent="-228600" algn="l" defTabSz="4572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3pPr>
            <a:lvl4pPr marL="1600200" marR="0" lvl="3" indent="-228600" algn="l" defTabSz="4572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4pPr>
            <a:lvl5pPr marL="2057400" marR="0" lvl="4" indent="-228600" algn="l" defTabSz="4572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quarter" idx="10"/>
          </p:nvPr>
        </p:nvSpPr>
        <p:spPr>
          <a:xfrm>
            <a:off x="457200" y="5827713"/>
            <a:ext cx="2133600" cy="4270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DCD827D-6182-40F0-9CFF-3CFCADCDC951}" type="datetime1">
              <a:rPr lang="en-GB"/>
              <a:pPr>
                <a:defRPr/>
              </a:pPr>
              <a:t>26/02/2018</a:t>
            </a:fld>
            <a:endParaRPr lang="en-US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xfrm>
            <a:off x="3124200" y="5832475"/>
            <a:ext cx="2895600" cy="425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5827713"/>
            <a:ext cx="2133600" cy="4270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A5FBB6F-C78E-49DD-914D-3B6A6B35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477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400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4413" y="0"/>
            <a:ext cx="73025" cy="6400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73726C">
                <a:alpha val="25000"/>
              </a:srgbClr>
            </a:outerShdw>
          </a:effectLst>
        </p:spPr>
        <p:txBody>
          <a:bodyPr anchor="ctr" anchorCtr="1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quarter" idx="10"/>
          </p:nvPr>
        </p:nvSpPr>
        <p:spPr>
          <a:xfrm>
            <a:off x="3581400" y="5884863"/>
            <a:ext cx="2133600" cy="444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4503FFC1-9BE7-4201-B106-C0D9543FAB21}" type="datetime1">
              <a:rPr lang="en-GB"/>
              <a:pPr>
                <a:defRPr/>
              </a:pPr>
              <a:t>26/02/2018</a:t>
            </a:fld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5715000" y="5884863"/>
            <a:ext cx="2895600" cy="444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8613775" y="5884863"/>
            <a:ext cx="457200" cy="444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CFE7D9A-6476-48E0-8175-D952FB9AC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7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762000" y="995363"/>
            <a:ext cx="4572000" cy="4267200"/>
          </a:xfrm>
          <a:prstGeom prst="rect">
            <a:avLst/>
          </a:prstGeom>
          <a:solidFill>
            <a:srgbClr val="FFFFFF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498" dir="5400000" algn="tl">
              <a:srgbClr val="000000">
                <a:alpha val="35000"/>
              </a:srgbClr>
            </a:outerShdw>
          </a:effectLst>
        </p:spPr>
        <p:txBody>
          <a:bodyPr lIns="84783" tIns="254349" rIns="84783" bIns="42391"/>
          <a:lstStyle/>
          <a:p>
            <a:pPr indent="-262825" defTabSz="457200" fontAlgn="auto">
              <a:lnSpc>
                <a:spcPts val="2780"/>
              </a:lnSpc>
              <a:spcBef>
                <a:spcPts val="55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kern="0">
              <a:solidFill>
                <a:srgbClr val="000000"/>
              </a:solidFill>
              <a:latin typeface="Calibri"/>
              <a:ea typeface="ＭＳ Ｐゴシック" pitchFamily="34"/>
              <a:cs typeface="+mn-cs"/>
            </a:endParaRPr>
          </a:p>
        </p:txBody>
      </p:sp>
      <p:sp>
        <p:nvSpPr>
          <p:cNvPr id="9" name="Flowchart: Process 5"/>
          <p:cNvSpPr/>
          <p:nvPr/>
        </p:nvSpPr>
        <p:spPr>
          <a:xfrm rot="19468682">
            <a:off x="396875" y="890588"/>
            <a:ext cx="685800" cy="1905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E9E6D1">
                <a:alpha val="40000"/>
              </a:srgbClr>
            </a:outerShdw>
          </a:effectLst>
        </p:spPr>
        <p:txBody>
          <a:bodyPr lIns="84783" tIns="42391" rIns="84783" bIns="42391" anchor="ctr" anchorCtr="1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0" name="Flowchart: Process 6"/>
          <p:cNvSpPr/>
          <p:nvPr/>
        </p:nvSpPr>
        <p:spPr>
          <a:xfrm rot="2103369" flipH="1">
            <a:off x="5003800" y="874713"/>
            <a:ext cx="649288" cy="19050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EEECE1">
                <a:alpha val="20000"/>
              </a:srgbClr>
            </a:outerShdw>
          </a:effectLst>
        </p:spPr>
        <p:txBody>
          <a:bodyPr lIns="84783" tIns="42391" rIns="84783" bIns="42391" anchor="ctr" anchorCtr="1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886898" y="995681"/>
            <a:ext cx="2743200" cy="1849117"/>
          </a:xfrm>
          <a:prstGeom prst="rect">
            <a:avLst/>
          </a:prstGeom>
          <a:noFill/>
          <a:ln>
            <a:noFill/>
          </a:ln>
        </p:spPr>
        <p:txBody>
          <a:bodyPr vert="horz" wrap="square" lIns="84783" tIns="42391" rIns="84783" bIns="42391" anchor="b" anchorCtr="0" compatLnSpc="1"/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9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838203" y="1066803"/>
            <a:ext cx="4419596" cy="3280227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wrap="square" lIns="84783" tIns="254349" rIns="84783" bIns="42391" anchor="t" anchorCtr="0" compatLnSpc="1"/>
          <a:lstStyle>
            <a:lvl1pPr marL="342900" marR="0" lvl="0" indent="0" algn="l" defTabSz="4572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lang="en-US" sz="3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S PGothic" pitchFamily="34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838203" y="4480560"/>
            <a:ext cx="4419596" cy="711202"/>
          </a:xfrm>
          <a:prstGeom prst="rect">
            <a:avLst/>
          </a:prstGeom>
          <a:noFill/>
          <a:ln>
            <a:noFill/>
          </a:ln>
        </p:spPr>
        <p:txBody>
          <a:bodyPr vert="horz" wrap="square" lIns="84783" tIns="42391" rIns="84783" bIns="42391" anchor="ctr" anchorCtr="0" compatLnSpc="1"/>
          <a:lstStyle>
            <a:lvl1pPr marL="0" marR="0" lvl="0" indent="0" algn="l" defTabSz="457200" rtl="0" fontAlgn="auto" hangingPunct="0">
              <a:lnSpc>
                <a:spcPts val="148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777777"/>
                </a:solidFill>
                <a:uFillTx/>
                <a:latin typeface="Calibri"/>
                <a:ea typeface="MS PGothic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 txBox="1">
            <a:spLocks noGrp="1"/>
          </p:cNvSpPr>
          <p:nvPr>
            <p:ph type="dt" sz="quarter" idx="10"/>
          </p:nvPr>
        </p:nvSpPr>
        <p:spPr>
          <a:xfrm>
            <a:off x="3581400" y="5884863"/>
            <a:ext cx="2133600" cy="444500"/>
          </a:xfrm>
          <a:prstGeom prst="rect">
            <a:avLst/>
          </a:prstGeom>
        </p:spPr>
        <p:txBody>
          <a:bodyPr vert="horz" wrap="square" lIns="84783" tIns="42391" rIns="84783" bIns="4239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D96174F-B134-44B5-B680-C83581B71166}" type="datetime1">
              <a:rPr lang="en-GB"/>
              <a:pPr>
                <a:defRPr/>
              </a:pPr>
              <a:t>26/02/2018</a:t>
            </a:fld>
            <a:endParaRPr lang="en-GB"/>
          </a:p>
        </p:txBody>
      </p:sp>
      <p:sp>
        <p:nvSpPr>
          <p:cNvPr id="12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5715000" y="5884863"/>
            <a:ext cx="2895600" cy="444500"/>
          </a:xfrm>
          <a:prstGeom prst="rect">
            <a:avLst/>
          </a:prstGeom>
        </p:spPr>
        <p:txBody>
          <a:bodyPr vert="horz" wrap="square" lIns="84783" tIns="42391" rIns="84783" bIns="4239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613775" y="5884863"/>
            <a:ext cx="457200" cy="444500"/>
          </a:xfrm>
          <a:prstGeom prst="rect">
            <a:avLst/>
          </a:prstGeom>
        </p:spPr>
        <p:txBody>
          <a:bodyPr vert="horz" wrap="square" lIns="84783" tIns="42391" rIns="84783" bIns="4239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3D11B59-BEC3-4FA0-A522-39AB6E711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616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media/image12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r:link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41" r:id="rId3"/>
    <p:sldLayoutId id="2147483742" r:id="rId4"/>
    <p:sldLayoutId id="2147483743" r:id="rId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040160"/>
            <a:ext cx="7920880" cy="51125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28192"/>
            <a:ext cx="7988424" cy="2304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C00000"/>
                </a:solidFill>
              </a:rPr>
              <a:t>Economic Impact of Missing MRLs: The Case of Eastern Africa</a:t>
            </a:r>
            <a:r>
              <a:rPr lang="en-GB" sz="2000" b="1" dirty="0">
                <a:solidFill>
                  <a:srgbClr val="C00000"/>
                </a:solidFill>
              </a:rPr>
              <a:t/>
            </a:r>
            <a:br>
              <a:rPr lang="en-GB" sz="2000" b="1" dirty="0">
                <a:solidFill>
                  <a:srgbClr val="C00000"/>
                </a:solidFill>
              </a:rPr>
            </a:br>
            <a:r>
              <a:rPr lang="en-GB" sz="2000" b="1" dirty="0" smtClean="0">
                <a:solidFill>
                  <a:srgbClr val="C00000"/>
                </a:solidFill>
              </a:rPr>
              <a:t/>
            </a:r>
            <a:br>
              <a:rPr lang="en-GB" sz="2000" b="1" dirty="0" smtClean="0">
                <a:solidFill>
                  <a:srgbClr val="C00000"/>
                </a:solidFill>
              </a:rPr>
            </a:br>
            <a:r>
              <a:rPr lang="en-GB" sz="2000" b="1" dirty="0" smtClean="0">
                <a:solidFill>
                  <a:srgbClr val="C00000"/>
                </a:solidFill>
              </a:rPr>
              <a:t>By </a:t>
            </a:r>
            <a:r>
              <a:rPr lang="en-GB" sz="2000" b="1" dirty="0" err="1" smtClean="0">
                <a:solidFill>
                  <a:srgbClr val="C00000"/>
                </a:solidFill>
              </a:rPr>
              <a:t>Kimwaga</a:t>
            </a:r>
            <a:r>
              <a:rPr lang="en-GB" sz="2000" b="1" dirty="0" smtClean="0">
                <a:solidFill>
                  <a:srgbClr val="C00000"/>
                </a:solidFill>
              </a:rPr>
              <a:t> Mhando</a:t>
            </a:r>
            <a:br>
              <a:rPr lang="en-GB" sz="2000" b="1" dirty="0" smtClean="0">
                <a:solidFill>
                  <a:srgbClr val="C00000"/>
                </a:solidFill>
              </a:rPr>
            </a:br>
            <a:r>
              <a:rPr lang="en-GB" sz="2000" b="1" dirty="0" smtClean="0">
                <a:solidFill>
                  <a:srgbClr val="C00000"/>
                </a:solidFill>
              </a:rPr>
              <a:t>Trade Policy Analyst, Eastern Africa Grain Council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848472"/>
            <a:ext cx="7856784" cy="194421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Presentation at the 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 Government-industry Workshop on Missing MRLs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February </a:t>
            </a:r>
            <a:r>
              <a:rPr lang="en-GB" dirty="0">
                <a:solidFill>
                  <a:srgbClr val="00B050"/>
                </a:solidFill>
              </a:rPr>
              <a:t>26, 2018 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World </a:t>
            </a:r>
            <a:r>
              <a:rPr lang="en-US" dirty="0">
                <a:solidFill>
                  <a:srgbClr val="00B050"/>
                </a:solidFill>
              </a:rPr>
              <a:t>Trade Organization’s Centre William </a:t>
            </a:r>
            <a:r>
              <a:rPr lang="en-US" dirty="0" err="1">
                <a:solidFill>
                  <a:srgbClr val="00B050"/>
                </a:solidFill>
              </a:rPr>
              <a:t>Rappard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Geneva, Switzerland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1097CE-619E-4629-BBA8-B18B8189F6ED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9296"/>
            <a:ext cx="5832648" cy="1063840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Factors impeding stronger grain trade with </a:t>
            </a:r>
            <a:r>
              <a:rPr lang="en-GB" sz="3600" dirty="0" err="1" smtClean="0">
                <a:solidFill>
                  <a:srgbClr val="C00000"/>
                </a:solidFill>
              </a:rPr>
              <a:t>RoW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3516"/>
            <a:ext cx="7848872" cy="4228679"/>
          </a:xfrm>
          <a:ln w="28575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Production </a:t>
            </a:r>
            <a:r>
              <a:rPr lang="en-GB" b="1" dirty="0"/>
              <a:t>systems in ESA not very competitive</a:t>
            </a:r>
            <a:r>
              <a:rPr lang="en-GB" dirty="0"/>
              <a:t>	</a:t>
            </a:r>
          </a:p>
          <a:p>
            <a:pPr lvl="1"/>
            <a:r>
              <a:rPr lang="en-GB" dirty="0"/>
              <a:t>Structural issues (smallholder-dominated production, low mechanisation, limited use of good inputs)</a:t>
            </a:r>
          </a:p>
          <a:p>
            <a:pPr lvl="1"/>
            <a:r>
              <a:rPr lang="en-GB" dirty="0"/>
              <a:t>Barriers to </a:t>
            </a:r>
            <a:r>
              <a:rPr lang="en-GB" dirty="0" smtClean="0"/>
              <a:t>trade, dominance of informal trade</a:t>
            </a:r>
            <a:endParaRPr lang="en-GB" dirty="0"/>
          </a:p>
          <a:p>
            <a:r>
              <a:rPr lang="en-GB" b="1" dirty="0"/>
              <a:t>Agricultural policies outside ESA</a:t>
            </a:r>
          </a:p>
          <a:p>
            <a:pPr lvl="1"/>
            <a:r>
              <a:rPr lang="en-GB" dirty="0"/>
              <a:t>Export subsidies e.g. Thailand rice</a:t>
            </a:r>
          </a:p>
          <a:p>
            <a:pPr lvl="1"/>
            <a:r>
              <a:rPr lang="en-GB" dirty="0"/>
              <a:t>EU Common Agricultural </a:t>
            </a:r>
            <a:r>
              <a:rPr lang="en-GB" dirty="0" smtClean="0"/>
              <a:t>Policy</a:t>
            </a:r>
          </a:p>
          <a:p>
            <a:pPr lvl="1"/>
            <a:r>
              <a:rPr lang="en-GB" dirty="0" smtClean="0"/>
              <a:t>International trade policies (SPS/TBT matters)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0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9296"/>
            <a:ext cx="5832648" cy="1063840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 algn="l"/>
            <a:r>
              <a:rPr lang="en-GB" sz="3600" b="1" dirty="0" smtClean="0">
                <a:solidFill>
                  <a:srgbClr val="C00000"/>
                </a:solidFill>
              </a:rPr>
              <a:t>3. Policy </a:t>
            </a:r>
            <a:r>
              <a:rPr lang="en-GB" sz="3600" b="1" dirty="0">
                <a:solidFill>
                  <a:srgbClr val="C00000"/>
                </a:solidFill>
              </a:rPr>
              <a:t>framework </a:t>
            </a:r>
            <a:r>
              <a:rPr lang="en-GB" sz="3600" b="1" dirty="0" smtClean="0">
                <a:solidFill>
                  <a:srgbClr val="C00000"/>
                </a:solidFill>
              </a:rPr>
              <a:t>for MRLs </a:t>
            </a:r>
            <a:r>
              <a:rPr lang="en-GB" sz="3600" b="1" dirty="0">
                <a:solidFill>
                  <a:srgbClr val="C00000"/>
                </a:solidFill>
              </a:rPr>
              <a:t>in 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3516"/>
            <a:ext cx="7776864" cy="4228679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Arial" pitchFamily="34"/>
              <a:buAutoNum type="arabicPeriod"/>
            </a:pPr>
            <a:r>
              <a:rPr lang="en-GB" dirty="0"/>
              <a:t>EAC SPS Protocol and Bill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EAC </a:t>
            </a:r>
            <a:r>
              <a:rPr lang="en-GB" dirty="0" smtClean="0"/>
              <a:t>Harmonised </a:t>
            </a:r>
            <a:r>
              <a:rPr lang="en-GB" dirty="0"/>
              <a:t>Staple Foods </a:t>
            </a:r>
            <a:r>
              <a:rPr lang="en-GB" dirty="0" smtClean="0"/>
              <a:t>Standards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COMESA </a:t>
            </a:r>
            <a:r>
              <a:rPr lang="en-GB" dirty="0"/>
              <a:t>Mutual Recognition </a:t>
            </a:r>
            <a:r>
              <a:rPr lang="en-GB" dirty="0" smtClean="0"/>
              <a:t>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2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9296"/>
            <a:ext cx="5760640" cy="1063840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C00000"/>
                </a:solidFill>
              </a:rPr>
              <a:t>MRL-related challenges in ESA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3516"/>
            <a:ext cx="7848872" cy="4515196"/>
          </a:xfrm>
          <a:ln w="28575"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Tropical environment highly conducive for pests</a:t>
            </a:r>
          </a:p>
          <a:p>
            <a:pPr lvl="1"/>
            <a:r>
              <a:rPr lang="en-GB" dirty="0" smtClean="0"/>
              <a:t>Region prone to pest outbreaks annually</a:t>
            </a:r>
          </a:p>
          <a:p>
            <a:pPr lvl="1"/>
            <a:r>
              <a:rPr lang="en-GB" dirty="0" smtClean="0"/>
              <a:t>Pests prevalent at all levels – from farm to storage</a:t>
            </a:r>
          </a:p>
          <a:p>
            <a:r>
              <a:rPr lang="en-GB" dirty="0" smtClean="0"/>
              <a:t>Recent introduction of new pests, </a:t>
            </a:r>
          </a:p>
          <a:p>
            <a:pPr lvl="1"/>
            <a:r>
              <a:rPr lang="en-GB" dirty="0" smtClean="0"/>
              <a:t>e.g. the fall armyworm from South America</a:t>
            </a:r>
          </a:p>
          <a:p>
            <a:pPr lvl="1"/>
            <a:r>
              <a:rPr lang="en-GB" dirty="0" smtClean="0"/>
              <a:t>New pests </a:t>
            </a:r>
            <a:r>
              <a:rPr lang="en-GB" dirty="0"/>
              <a:t>may require new pesticides…have they been registered and their MRLs established in export </a:t>
            </a:r>
            <a:r>
              <a:rPr lang="en-GB" dirty="0" smtClean="0"/>
              <a:t>markets?</a:t>
            </a:r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These necessitate increased pesticide use but:</a:t>
            </a:r>
          </a:p>
          <a:p>
            <a:r>
              <a:rPr lang="en-GB" dirty="0" smtClean="0"/>
              <a:t>Testing capabilities for MRLs are limited</a:t>
            </a:r>
          </a:p>
          <a:p>
            <a:r>
              <a:rPr lang="en-GB" dirty="0" smtClean="0"/>
              <a:t>High cost of testing</a:t>
            </a:r>
          </a:p>
          <a:p>
            <a:pPr marL="0" indent="0">
              <a:buNone/>
            </a:pPr>
            <a:r>
              <a:rPr lang="en-GB" b="1" i="1" dirty="0" smtClean="0"/>
              <a:t>Movement towards hermetic storage and certified warehouse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09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9296"/>
            <a:ext cx="5760640" cy="1063840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4. Why </a:t>
            </a:r>
            <a:r>
              <a:rPr lang="en-US" sz="3200" b="1" dirty="0">
                <a:solidFill>
                  <a:srgbClr val="C00000"/>
                </a:solidFill>
              </a:rPr>
              <a:t>MRLs are important for EA grain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3516"/>
            <a:ext cx="7776864" cy="4443188"/>
          </a:xfrm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514350" lvl="1" indent="-514350">
              <a:spcBef>
                <a:spcPts val="800"/>
              </a:spcBef>
              <a:buFont typeface="+mj-lt"/>
              <a:buAutoNum type="arabicPeriod"/>
            </a:pPr>
            <a:r>
              <a:rPr lang="en-GB" sz="2500" b="1" dirty="0"/>
              <a:t>To guide good agricultural practice </a:t>
            </a:r>
            <a:r>
              <a:rPr lang="en-GB" sz="2500" b="1" dirty="0" smtClean="0"/>
              <a:t>w.r.t. </a:t>
            </a:r>
            <a:r>
              <a:rPr lang="en-GB" sz="2500" b="1" dirty="0"/>
              <a:t>correct use of agro-chemicals</a:t>
            </a:r>
          </a:p>
          <a:p>
            <a:pPr lvl="1"/>
            <a:r>
              <a:rPr lang="en-GB" sz="2500" dirty="0" smtClean="0"/>
              <a:t>Grain-producing </a:t>
            </a:r>
            <a:r>
              <a:rPr lang="en-GB" sz="2500" dirty="0"/>
              <a:t>plants pass through </a:t>
            </a:r>
            <a:r>
              <a:rPr lang="en-GB" sz="2500" dirty="0" smtClean="0"/>
              <a:t>a vegetable </a:t>
            </a:r>
            <a:r>
              <a:rPr lang="en-GB" sz="2500" dirty="0"/>
              <a:t>state, and some consumption takes place at this level. E.g. green maize, baby </a:t>
            </a:r>
            <a:r>
              <a:rPr lang="en-GB" sz="2500" dirty="0" smtClean="0"/>
              <a:t>corn</a:t>
            </a:r>
            <a:r>
              <a:rPr lang="en-GB" sz="2500" dirty="0"/>
              <a:t>, sweet corn, fresh beans, etc</a:t>
            </a:r>
            <a:r>
              <a:rPr lang="en-GB" sz="2500" dirty="0" smtClean="0"/>
              <a:t>. MRL risks higher at this stage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500" b="1" dirty="0" smtClean="0"/>
              <a:t>To improve competitiveness and market access</a:t>
            </a:r>
          </a:p>
          <a:p>
            <a:pPr marL="914400" lvl="1" indent="-514350"/>
            <a:r>
              <a:rPr lang="en-GB" sz="2500" dirty="0" smtClean="0"/>
              <a:t>Missing and/or stringent MRLs </a:t>
            </a:r>
            <a:r>
              <a:rPr lang="en-GB" sz="2500" dirty="0"/>
              <a:t>mean that only few companies are able to export, essentially creating an export cartel which undermines the domestic </a:t>
            </a:r>
            <a:r>
              <a:rPr lang="en-GB" sz="2500" dirty="0" smtClean="0"/>
              <a:t>farmers.</a:t>
            </a:r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635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9296"/>
            <a:ext cx="5832648" cy="10638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3516"/>
            <a:ext cx="7704856" cy="4228679"/>
          </a:xfrm>
          <a:ln w="2857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 smtClean="0"/>
              <a:t>To support </a:t>
            </a:r>
            <a:r>
              <a:rPr lang="en-GB" b="1" dirty="0"/>
              <a:t>market diversification</a:t>
            </a:r>
          </a:p>
          <a:p>
            <a:pPr lvl="1"/>
            <a:r>
              <a:rPr lang="en-GB" dirty="0" smtClean="0"/>
              <a:t>E.g. Opportunities </a:t>
            </a:r>
            <a:r>
              <a:rPr lang="en-GB" dirty="0"/>
              <a:t>to diversify exports of </a:t>
            </a:r>
            <a:r>
              <a:rPr lang="en-GB" dirty="0" smtClean="0"/>
              <a:t>pulses</a:t>
            </a:r>
            <a:endParaRPr lang="en-GB" dirty="0"/>
          </a:p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Increased consumer awareness of food safety</a:t>
            </a:r>
          </a:p>
          <a:p>
            <a:pPr lvl="1"/>
            <a:r>
              <a:rPr lang="en-GB" dirty="0" smtClean="0"/>
              <a:t>MRLs help to define what is safe, and will guide farmers to produce safe food for market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b="1" dirty="0" smtClean="0"/>
              <a:t>Going organic may be uneconomical for grain commodities and sub-products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394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9296"/>
            <a:ext cx="5760640" cy="1063840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C00000"/>
                </a:solidFill>
              </a:rPr>
              <a:t>5. Recommendations in setting missing MRLs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3516"/>
            <a:ext cx="7776864" cy="4228679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dirty="0" smtClean="0"/>
              <a:t>African voice in MRL-setting</a:t>
            </a:r>
          </a:p>
          <a:p>
            <a:pPr marL="971550" lvl="1" indent="-571500"/>
            <a:r>
              <a:rPr lang="en-GB" dirty="0" smtClean="0"/>
              <a:t>Adequate representation at all levels of negotiation and decision-making</a:t>
            </a:r>
          </a:p>
          <a:p>
            <a:pPr marL="971550" lvl="1" indent="-571500"/>
            <a:r>
              <a:rPr lang="en-US" dirty="0" smtClean="0"/>
              <a:t>Wide stakeholder consultative process from </a:t>
            </a:r>
            <a:r>
              <a:rPr lang="en-US" dirty="0"/>
              <a:t>country level to regional, continental and international </a:t>
            </a:r>
            <a:r>
              <a:rPr lang="en-US" dirty="0" smtClean="0"/>
              <a:t>levels</a:t>
            </a:r>
            <a:endParaRPr lang="en-GB" dirty="0"/>
          </a:p>
          <a:p>
            <a:pPr marL="571500" indent="-571500">
              <a:buFont typeface="+mj-lt"/>
              <a:buAutoNum type="romanLcPeriod"/>
            </a:pPr>
            <a:r>
              <a:rPr lang="en-GB" dirty="0" smtClean="0"/>
              <a:t>Business-friendly MRLs to be established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13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296"/>
            <a:ext cx="5482952" cy="1063840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Outline of Presentation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16"/>
            <a:ext cx="7571184" cy="4228679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Introducing EAGC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Eastern Africa’s </a:t>
            </a:r>
            <a:r>
              <a:rPr lang="en-GB" dirty="0"/>
              <a:t>grain trade with </a:t>
            </a:r>
            <a:r>
              <a:rPr lang="en-GB" dirty="0" err="1"/>
              <a:t>RoW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Policy framework for MRLs in ESA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Why MRLs are important for EA grain sector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Recommendations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" y="248072"/>
            <a:ext cx="5795033" cy="589359"/>
          </a:xfr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l" defTabSz="266700"/>
            <a:r>
              <a:rPr lang="en-GB" sz="3600" b="1" dirty="0" smtClean="0">
                <a:solidFill>
                  <a:srgbClr val="C00000"/>
                </a:solidFill>
              </a:rPr>
              <a:t>1. Introducing EAGC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2" descr="C:\Users\Harriet Odembi\AppData\Local\Microsoft\Windows\Temporary Internet Files\Content.Outlook\KTNHCZ52\EAGC Presence 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7" y="1016261"/>
            <a:ext cx="4426881" cy="502199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>
            <a:outerShdw dist="22997" dir="5400000" algn="tl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1016261"/>
            <a:ext cx="3042745" cy="504753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Regional</a:t>
            </a:r>
            <a:r>
              <a:rPr lang="en-US" sz="2000" dirty="0"/>
              <a:t>, non-profit, membership based organization for the </a:t>
            </a:r>
            <a:r>
              <a:rPr lang="en-US" sz="2000" b="1" dirty="0">
                <a:solidFill>
                  <a:srgbClr val="C00000"/>
                </a:solidFill>
              </a:rPr>
              <a:t>Grain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value chain in the Eastern and Southern Africa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Established </a:t>
            </a:r>
            <a:r>
              <a:rPr lang="en-US" sz="2000" dirty="0"/>
              <a:t>in 2006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</a:t>
            </a:r>
            <a:r>
              <a:rPr lang="en-US" sz="2000" dirty="0"/>
              <a:t>: To facilitate efficient, </a:t>
            </a:r>
            <a:r>
              <a:rPr lang="en-US" sz="2000" dirty="0" smtClean="0"/>
              <a:t>structured, inclusive &amp;</a:t>
            </a:r>
            <a:r>
              <a:rPr lang="en-US" sz="2000" b="1" i="1" dirty="0" smtClean="0">
                <a:solidFill>
                  <a:srgbClr val="C00000"/>
                </a:solidFill>
              </a:rPr>
              <a:t>profitable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/>
              <a:t>grain trade in the Eastern Africa </a:t>
            </a:r>
            <a:r>
              <a:rPr lang="en-US" sz="2000" dirty="0" smtClean="0"/>
              <a:t>region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88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369"/>
            <a:ext cx="5482952" cy="692360"/>
          </a:xfr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EAGC Service Pillars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C:\Users\kim_m_000\Dropbox\Work\EAGC\Logos\ATPAF ESA logo 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2" y="3981752"/>
            <a:ext cx="3389294" cy="16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im_m_000\Dropbox\Work\EAGC\Logos\ratn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66" y="1616225"/>
            <a:ext cx="3562256" cy="17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im_m_000\Dropbox\Work\EAGC\Logos\Gsoko Logo Rvsd  (1)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4942"/>
            <a:ext cx="3165712" cy="18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im_m_000\Dropbox\Work\EAGC\Logos\EAGI EAG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4" y="3675409"/>
            <a:ext cx="3642196" cy="22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8072"/>
            <a:ext cx="5987008" cy="1063840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2. Eastern </a:t>
            </a:r>
            <a:r>
              <a:rPr lang="en-US" sz="3600" b="1" dirty="0">
                <a:solidFill>
                  <a:srgbClr val="C00000"/>
                </a:solidFill>
              </a:rPr>
              <a:t>Africa’s grain trade with </a:t>
            </a:r>
            <a:r>
              <a:rPr lang="en-US" sz="3600" b="1" dirty="0" err="1" smtClean="0">
                <a:solidFill>
                  <a:srgbClr val="C00000"/>
                </a:solidFill>
              </a:rPr>
              <a:t>RoW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2208"/>
            <a:ext cx="7848872" cy="4228679"/>
          </a:xfrm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dirty="0" smtClean="0"/>
              <a:t>Key food grains are maize, wheat and rice</a:t>
            </a:r>
          </a:p>
          <a:p>
            <a:r>
              <a:rPr lang="en-GB" dirty="0"/>
              <a:t>Minimal exports of </a:t>
            </a:r>
            <a:r>
              <a:rPr lang="en-GB" dirty="0" smtClean="0"/>
              <a:t>these commodities </a:t>
            </a:r>
            <a:r>
              <a:rPr lang="en-GB" dirty="0"/>
              <a:t>outside ESA. </a:t>
            </a:r>
            <a:endParaRPr lang="en-GB" dirty="0" smtClean="0"/>
          </a:p>
          <a:p>
            <a:r>
              <a:rPr lang="en-GB" dirty="0" smtClean="0"/>
              <a:t>Significant net imports of wheat and rice despite local production capacity</a:t>
            </a:r>
          </a:p>
          <a:p>
            <a:r>
              <a:rPr lang="en-GB" dirty="0" smtClean="0"/>
              <a:t>Pulses are important export commodities, with key market being India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296"/>
            <a:ext cx="5554960" cy="1063840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C00000"/>
                </a:solidFill>
              </a:rPr>
              <a:t>Intra &amp; extra-regional maize trade</a:t>
            </a:r>
            <a:endParaRPr lang="en-GB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784615"/>
              </p:ext>
            </p:extLst>
          </p:nvPr>
        </p:nvGraphicFramePr>
        <p:xfrm>
          <a:off x="0" y="1493838"/>
          <a:ext cx="8820472" cy="458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61527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UNCOMTRADE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702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8072"/>
            <a:ext cx="5256584" cy="1063840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Rice trade with Row</a:t>
            </a:r>
            <a:endParaRPr lang="en-GB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805853"/>
              </p:ext>
            </p:extLst>
          </p:nvPr>
        </p:nvGraphicFramePr>
        <p:xfrm>
          <a:off x="179512" y="1493838"/>
          <a:ext cx="7848872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575446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Sample of Ethiopia, Kenya, Tanzania, Uganda and Zambia. Source: UNCOMTRADE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790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8072"/>
            <a:ext cx="5554960" cy="106384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Chickpea trade with </a:t>
            </a:r>
            <a:r>
              <a:rPr lang="en-GB" sz="3600" dirty="0" err="1" smtClean="0">
                <a:solidFill>
                  <a:srgbClr val="C00000"/>
                </a:solidFill>
              </a:rPr>
              <a:t>RoW</a:t>
            </a:r>
            <a:endParaRPr lang="en-GB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446954"/>
              </p:ext>
            </p:extLst>
          </p:nvPr>
        </p:nvGraphicFramePr>
        <p:xfrm>
          <a:off x="251520" y="1552154"/>
          <a:ext cx="7920880" cy="45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6080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UNCOMTRADE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122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296"/>
            <a:ext cx="5626968" cy="106384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Chickpea trade distribution</a:t>
            </a:r>
            <a:endParaRPr lang="en-GB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633700"/>
              </p:ext>
            </p:extLst>
          </p:nvPr>
        </p:nvGraphicFramePr>
        <p:xfrm>
          <a:off x="457200" y="1493838"/>
          <a:ext cx="7571184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BB6F-C78E-49DD-914D-3B6A6B35D0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8646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UNCOMTRADE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39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001.pd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5011</TotalTime>
  <Words>726</Words>
  <Application>Microsoft Office PowerPoint</Application>
  <PresentationFormat>Custom</PresentationFormat>
  <Paragraphs>114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 001.pdf</vt:lpstr>
      <vt:lpstr>Economic Impact of Missing MRLs: The Case of Eastern Africa  By Kimwaga Mhando Trade Policy Analyst, Eastern Africa Grain Council</vt:lpstr>
      <vt:lpstr>Outline of Presentation</vt:lpstr>
      <vt:lpstr>1. Introducing EAGC</vt:lpstr>
      <vt:lpstr>EAGC Service Pillars</vt:lpstr>
      <vt:lpstr>2. Eastern Africa’s grain trade with RoW</vt:lpstr>
      <vt:lpstr>Intra &amp; extra-regional maize trade</vt:lpstr>
      <vt:lpstr>Rice trade with Row</vt:lpstr>
      <vt:lpstr>Chickpea trade with RoW</vt:lpstr>
      <vt:lpstr>Chickpea trade distribution</vt:lpstr>
      <vt:lpstr>Factors impeding stronger grain trade with RoW</vt:lpstr>
      <vt:lpstr>3. Policy framework for MRLs in ESA</vt:lpstr>
      <vt:lpstr>MRL-related challenges in ESA</vt:lpstr>
      <vt:lpstr>4. Why MRLs are important for EA grain sector</vt:lpstr>
      <vt:lpstr>PowerPoint Presentation</vt:lpstr>
      <vt:lpstr>5. Recommendations in setting missing MRLs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Mhando</dc:creator>
  <cp:lastModifiedBy>Kim Mhando</cp:lastModifiedBy>
  <cp:revision>217</cp:revision>
  <dcterms:created xsi:type="dcterms:W3CDTF">2011-11-08T09:44:44Z</dcterms:created>
  <dcterms:modified xsi:type="dcterms:W3CDTF">2018-02-26T14:51:22Z</dcterms:modified>
</cp:coreProperties>
</file>